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0"/>
  </p:notesMasterIdLst>
  <p:sldIdLst>
    <p:sldId id="256" r:id="rId2"/>
    <p:sldId id="257" r:id="rId3"/>
    <p:sldId id="259" r:id="rId4"/>
    <p:sldId id="288" r:id="rId5"/>
    <p:sldId id="286" r:id="rId6"/>
    <p:sldId id="289" r:id="rId7"/>
    <p:sldId id="287" r:id="rId8"/>
    <p:sldId id="290" r:id="rId9"/>
    <p:sldId id="302" r:id="rId10"/>
    <p:sldId id="303" r:id="rId11"/>
    <p:sldId id="310" r:id="rId12"/>
    <p:sldId id="304" r:id="rId13"/>
    <p:sldId id="305" r:id="rId14"/>
    <p:sldId id="306" r:id="rId15"/>
    <p:sldId id="307" r:id="rId16"/>
    <p:sldId id="258" r:id="rId17"/>
    <p:sldId id="311" r:id="rId18"/>
    <p:sldId id="278" r:id="rId19"/>
  </p:sldIdLst>
  <p:sldSz cx="9144000" cy="5143500" type="screen16x9"/>
  <p:notesSz cx="6858000" cy="9144000"/>
  <p:embeddedFontLst>
    <p:embeddedFont>
      <p:font typeface="Barlow" pitchFamily="2" charset="77"/>
      <p:regular r:id="rId21"/>
      <p:bold r:id="rId22"/>
      <p:italic r:id="rId23"/>
      <p:boldItalic r:id="rId24"/>
    </p:embeddedFont>
    <p:embeddedFont>
      <p:font typeface="Barlow Light" pitchFamily="2" charset="77"/>
      <p:regular r:id="rId25"/>
      <p:bold r:id="rId26"/>
      <p:italic r:id="rId27"/>
      <p:bold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Raleway SemiBold" panose="020B0503030101060003" pitchFamily="34" charset="77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4257F98-6E2B-4C4F-AD03-DABCABAEE1C9}">
  <a:tblStyle styleId="{04257F98-6E2B-4C4F-AD03-DABCABAEE1C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05"/>
  </p:normalViewPr>
  <p:slideViewPr>
    <p:cSldViewPr snapToGrid="0" snapToObjects="1">
      <p:cViewPr varScale="1">
        <p:scale>
          <a:sx n="120" d="100"/>
          <a:sy n="120" d="100"/>
        </p:scale>
        <p:origin x="200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16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8602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8530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093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8102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38032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1777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2527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7676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6107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2476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319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9122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6189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Leveraging </a:t>
            </a:r>
            <a:br>
              <a:rPr lang="en" dirty="0"/>
            </a:br>
            <a:r>
              <a:rPr lang="en" dirty="0"/>
              <a:t>Automatic Identification </a:t>
            </a:r>
            <a:br>
              <a:rPr lang="en" dirty="0"/>
            </a:br>
            <a:r>
              <a:rPr lang="en" dirty="0"/>
              <a:t>System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A731BF4-FC92-7440-B446-3ADF225E89BD}"/>
              </a:ext>
            </a:extLst>
          </p:cNvPr>
          <p:cNvSpPr txBox="1">
            <a:spLocks/>
          </p:cNvSpPr>
          <p:nvPr/>
        </p:nvSpPr>
        <p:spPr>
          <a:xfrm>
            <a:off x="578510" y="438374"/>
            <a:ext cx="6182438" cy="689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r>
              <a:rPr lang="en-US" altLang="zh-CN" dirty="0"/>
              <a:t>Density</a:t>
            </a:r>
            <a:endParaRPr lang="en-US" dirty="0"/>
          </a:p>
        </p:txBody>
      </p:sp>
      <p:pic>
        <p:nvPicPr>
          <p:cNvPr id="8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ECA89E52-F00B-3243-8408-6C3C80AC2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10" y="1149240"/>
            <a:ext cx="7322091" cy="3721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1740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cxnSp>
        <p:nvCxnSpPr>
          <p:cNvPr id="5" name="直接连接符 19">
            <a:extLst>
              <a:ext uri="{FF2B5EF4-FFF2-40B4-BE49-F238E27FC236}">
                <a16:creationId xmlns:a16="http://schemas.microsoft.com/office/drawing/2014/main" id="{7C910618-0A2F-BA43-9815-FFE489C4249B}"/>
              </a:ext>
            </a:extLst>
          </p:cNvPr>
          <p:cNvCxnSpPr/>
          <p:nvPr/>
        </p:nvCxnSpPr>
        <p:spPr>
          <a:xfrm>
            <a:off x="1535298" y="5499222"/>
            <a:ext cx="4394244" cy="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20">
            <a:extLst>
              <a:ext uri="{FF2B5EF4-FFF2-40B4-BE49-F238E27FC236}">
                <a16:creationId xmlns:a16="http://schemas.microsoft.com/office/drawing/2014/main" id="{5C449600-7BB1-7241-BAD6-86E3CA6E98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533" y="4573687"/>
            <a:ext cx="75936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Calibri" panose="020F0502020204030204" pitchFamily="34" charset="0"/>
              </a:rPr>
              <a:t>[1]Wu Lin, “Mapping Global Shipping Density from AIS Data”, </a:t>
            </a:r>
            <a:r>
              <a:rPr lang="en-US" altLang="zh-CN" sz="1400" dirty="0">
                <a:solidFill>
                  <a:srgbClr val="0000FF"/>
                </a:solidFill>
                <a:latin typeface="Calibri" panose="020F0502020204030204" pitchFamily="34" charset="0"/>
                <a:hlinkClick r:id="" action="ppaction://"/>
              </a:rPr>
              <a:t>Journal of Navigation</a:t>
            </a:r>
            <a:r>
              <a:rPr lang="en-US" altLang="zh-CN" sz="1400" dirty="0">
                <a:latin typeface="Calibri" panose="020F0502020204030204" pitchFamily="34" charset="0"/>
              </a:rPr>
              <a:t> 70(1):67-81.</a:t>
            </a:r>
            <a:endParaRPr lang="en-US" altLang="en-US" sz="1400" dirty="0">
              <a:latin typeface="Calibri" panose="020F0502020204030204" pitchFamily="34" charset="0"/>
            </a:endParaRPr>
          </a:p>
        </p:txBody>
      </p:sp>
      <p:pic>
        <p:nvPicPr>
          <p:cNvPr id="9" name="图片 21">
            <a:extLst>
              <a:ext uri="{FF2B5EF4-FFF2-40B4-BE49-F238E27FC236}">
                <a16:creationId xmlns:a16="http://schemas.microsoft.com/office/drawing/2014/main" id="{5EF7BE8C-0281-CD40-BB7B-598D0505B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34" y="3210787"/>
            <a:ext cx="4680356" cy="1128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22">
            <a:extLst>
              <a:ext uri="{FF2B5EF4-FFF2-40B4-BE49-F238E27FC236}">
                <a16:creationId xmlns:a16="http://schemas.microsoft.com/office/drawing/2014/main" id="{221BD355-71EF-874C-BDDA-D3D2F6720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34" y="256253"/>
            <a:ext cx="4140523" cy="216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2485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6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598094C4-766A-9540-90EF-98DD766A6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713" y="2497144"/>
            <a:ext cx="4899515" cy="2490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3E343C44-3034-1644-A20A-FBF3A6D06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489" y="6725"/>
            <a:ext cx="4899519" cy="24904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7547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5" name="Content Placeholder 12" descr="A close up of a map&#10;&#10;Description automatically generated">
            <a:extLst>
              <a:ext uri="{FF2B5EF4-FFF2-40B4-BE49-F238E27FC236}">
                <a16:creationId xmlns:a16="http://schemas.microsoft.com/office/drawing/2014/main" id="{E3247758-3AEE-7F45-B2D8-C37585083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4265"/>
            <a:ext cx="6602358" cy="33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28AD920E-7F3D-F64A-93A6-0613A72756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909"/>
          <a:stretch/>
        </p:blipFill>
        <p:spPr>
          <a:xfrm>
            <a:off x="4466308" y="560277"/>
            <a:ext cx="4677692" cy="35439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2D2BD6-FD16-B742-AFBA-D3B3BDFF7F07}"/>
              </a:ext>
            </a:extLst>
          </p:cNvPr>
          <p:cNvSpPr txBox="1"/>
          <p:nvPr/>
        </p:nvSpPr>
        <p:spPr>
          <a:xfrm>
            <a:off x="1217901" y="4212237"/>
            <a:ext cx="53844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h=14</a:t>
            </a:r>
            <a:endParaRPr lang="en-US" sz="10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B4182A-A9CF-994F-B50B-FE52B22F73A4}"/>
              </a:ext>
            </a:extLst>
          </p:cNvPr>
          <p:cNvSpPr txBox="1"/>
          <p:nvPr/>
        </p:nvSpPr>
        <p:spPr>
          <a:xfrm>
            <a:off x="6969211" y="4198208"/>
            <a:ext cx="10843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h=15</a:t>
            </a:r>
            <a:endParaRPr lang="en-US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C77903-6B27-7E49-865A-E35F86CBD2C8}"/>
              </a:ext>
            </a:extLst>
          </p:cNvPr>
          <p:cNvSpPr txBox="1"/>
          <p:nvPr/>
        </p:nvSpPr>
        <p:spPr>
          <a:xfrm>
            <a:off x="3910129" y="172390"/>
            <a:ext cx="22149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2018-05-01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964667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557FDBC-7BBD-F64C-A52D-01B229D1C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774" y="265707"/>
            <a:ext cx="7886700" cy="532435"/>
          </a:xfrm>
        </p:spPr>
        <p:txBody>
          <a:bodyPr>
            <a:normAutofit/>
          </a:bodyPr>
          <a:lstStyle/>
          <a:p>
            <a:r>
              <a:rPr lang="en-US" altLang="zh-CN" sz="1500" dirty="0"/>
              <a:t>2018-05-02</a:t>
            </a:r>
            <a:endParaRPr lang="en-US" sz="1500" dirty="0"/>
          </a:p>
        </p:txBody>
      </p:sp>
      <p:pic>
        <p:nvPicPr>
          <p:cNvPr id="7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4286617D-29C5-6541-9FB5-0C22FBEA4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5771"/>
            <a:ext cx="6017418" cy="3482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4B3CECDB-69EF-9E4B-9F99-4342048D03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807"/>
          <a:stretch/>
        </p:blipFill>
        <p:spPr>
          <a:xfrm>
            <a:off x="4572001" y="1065770"/>
            <a:ext cx="4569692" cy="35681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BDFE2F-E981-9F4D-904D-5D0B464978C1}"/>
              </a:ext>
            </a:extLst>
          </p:cNvPr>
          <p:cNvSpPr txBox="1"/>
          <p:nvPr/>
        </p:nvSpPr>
        <p:spPr>
          <a:xfrm>
            <a:off x="1075038" y="4707924"/>
            <a:ext cx="19336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H=14</a:t>
            </a:r>
            <a:endParaRPr lang="en-US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06B672-9E83-B04C-8C2A-29581C93748E}"/>
              </a:ext>
            </a:extLst>
          </p:cNvPr>
          <p:cNvSpPr txBox="1"/>
          <p:nvPr/>
        </p:nvSpPr>
        <p:spPr>
          <a:xfrm>
            <a:off x="6050568" y="4661731"/>
            <a:ext cx="16125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H=15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094080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615564-73B7-2445-9B19-122A43D80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555" y="317532"/>
            <a:ext cx="5640900" cy="1082700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H=19</a:t>
            </a:r>
            <a:endParaRPr lang="en-US" sz="1800" dirty="0"/>
          </a:p>
        </p:txBody>
      </p:sp>
      <p:pic>
        <p:nvPicPr>
          <p:cNvPr id="7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993E1B67-F033-F04B-BE8B-52B454BCC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1566"/>
            <a:ext cx="6503852" cy="330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A52E7329-AFA2-A940-89B7-4018641799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826"/>
          <a:stretch/>
        </p:blipFill>
        <p:spPr>
          <a:xfrm>
            <a:off x="4226011" y="931566"/>
            <a:ext cx="4917989" cy="34512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AE1001-6AA2-454C-9214-ABAC0DBAF24E}"/>
              </a:ext>
            </a:extLst>
          </p:cNvPr>
          <p:cNvSpPr txBox="1"/>
          <p:nvPr/>
        </p:nvSpPr>
        <p:spPr>
          <a:xfrm>
            <a:off x="5319584" y="4382834"/>
            <a:ext cx="20574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2018-05-02</a:t>
            </a:r>
            <a:endParaRPr lang="en-US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C93B3-5134-3648-95C5-B610D311CBD2}"/>
              </a:ext>
            </a:extLst>
          </p:cNvPr>
          <p:cNvSpPr txBox="1"/>
          <p:nvPr/>
        </p:nvSpPr>
        <p:spPr>
          <a:xfrm>
            <a:off x="843349" y="4382834"/>
            <a:ext cx="17608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2018-05-01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048605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48A97E1-C4A5-4A15-8B65-0E55AFAE4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61"/>
            <a:ext cx="9144000" cy="512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51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007E1B3-B1CC-4AAA-8BB5-3EBE1355F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07" y="65352"/>
            <a:ext cx="8768961" cy="501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28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2060" name="Google Shape;2060;p34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2061" name="Google Shape;2061;p34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3" name="Google Shape;2073;p34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4" name="Google Shape;2074;p34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5" name="Google Shape;2075;p34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6" name="Google Shape;2076;p34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7" name="Google Shape;2077;p34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8" name="Google Shape;2078;p34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18" name="Google Shape;2118;p34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119" name="Google Shape;2119;p34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20" name="Google Shape;2120;p34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1" name="Google Shape;2121;p34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2" name="Google Shape;2122;p34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23" name="Google Shape;2123;p34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124" name="Google Shape;2124;p34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25" name="Google Shape;2125;p34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26" name="Google Shape;2126;p34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7" name="Google Shape;2127;p34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8" name="Google Shape;2128;p34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9" name="Google Shape;2129;p34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0" name="Google Shape;2130;p34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1" name="Google Shape;2131;p34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2" name="Google Shape;2132;p34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3" name="Google Shape;2133;p34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4" name="Google Shape;2134;p34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5" name="Google Shape;2135;p34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6" name="Google Shape;2136;p34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7" name="Google Shape;2137;p34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8" name="Google Shape;2138;p34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9" name="Google Shape;2139;p34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0" name="Google Shape;2140;p34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1" name="Google Shape;2141;p34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2" name="Google Shape;2142;p34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3" name="Google Shape;2143;p34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4" name="Google Shape;2144;p34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5" name="Google Shape;2145;p34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6" name="Google Shape;2146;p34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7" name="Google Shape;2147;p34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8" name="Google Shape;2148;p34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9" name="Google Shape;2149;p34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0" name="Google Shape;2150;p34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1" name="Google Shape;2151;p34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2" name="Google Shape;2152;p34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3" name="Google Shape;2153;p34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4" name="Google Shape;2154;p34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5" name="Google Shape;2155;p34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6" name="Google Shape;2156;p34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7" name="Google Shape;2157;p34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8" name="Google Shape;2158;p34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9" name="Google Shape;2159;p34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0" name="Google Shape;2160;p34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1" name="Google Shape;2161;p34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2" name="Google Shape;2162;p34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3" name="Google Shape;2163;p34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4" name="Google Shape;2164;p34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5" name="Google Shape;2165;p34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6" name="Google Shape;2166;p34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7" name="Google Shape;2167;p34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8" name="Google Shape;2168;p34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9" name="Google Shape;2169;p34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0" name="Google Shape;2170;p34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1" name="Google Shape;2171;p34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2" name="Google Shape;2172;p34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34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4" name="Google Shape;2174;p34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5" name="Google Shape;2175;p34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6" name="Google Shape;2176;p34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7" name="Google Shape;2177;p34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8" name="Google Shape;2178;p34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9" name="Google Shape;2179;p34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0" name="Google Shape;2180;p34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1" name="Google Shape;2181;p34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2" name="Google Shape;2182;p34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3" name="Google Shape;2183;p34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4" name="Google Shape;2184;p34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5" name="Google Shape;2185;p34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6" name="Google Shape;2186;p34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7" name="Google Shape;2187;p34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8" name="Google Shape;2188;p34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9" name="Google Shape;2189;p34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90" name="Google Shape;2190;p34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191" name="Google Shape;2191;p34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192" name="Google Shape;2192;p34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3" name="Google Shape;2193;p34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4" name="Google Shape;2194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5" name="Google Shape;2195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6" name="Google Shape;2196;p34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97" name="Google Shape;2197;p34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8" name="Google Shape;2198;p34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9" name="Google Shape;2199;p34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200" name="Google Shape;2200;p34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1" name="Google Shape;2201;p34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2" name="Google Shape;2202;p34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3" name="Google Shape;2203;p34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4" name="Google Shape;2204;p34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5" name="Google Shape;2205;p34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6" name="Google Shape;2206;p34"/>
          <p:cNvSpPr txBox="1">
            <a:spLocks noGrp="1"/>
          </p:cNvSpPr>
          <p:nvPr>
            <p:ph type="ctrTitle" idx="4294967295"/>
          </p:nvPr>
        </p:nvSpPr>
        <p:spPr>
          <a:xfrm>
            <a:off x="590701" y="469783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THANKS!</a:t>
            </a:r>
            <a:endParaRPr sz="7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7A7C70-357E-4545-B1F0-03BCFD06C847}"/>
              </a:ext>
            </a:extLst>
          </p:cNvPr>
          <p:cNvSpPr/>
          <p:nvPr/>
        </p:nvSpPr>
        <p:spPr>
          <a:xfrm>
            <a:off x="1553129" y="2602080"/>
            <a:ext cx="26686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👦 Shivam Singh 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8108DE-5273-2343-8FD4-596738D88235}"/>
              </a:ext>
            </a:extLst>
          </p:cNvPr>
          <p:cNvSpPr/>
          <p:nvPr/>
        </p:nvSpPr>
        <p:spPr>
          <a:xfrm>
            <a:off x="1566565" y="2175024"/>
            <a:ext cx="16834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👧 Xiaomeng Zhang</a:t>
            </a:r>
            <a:endParaRPr lang="en-US" dirty="0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8AF4B67B-6D65-4B49-9C97-DF597FCEB4E2}"/>
              </a:ext>
            </a:extLst>
          </p:cNvPr>
          <p:cNvSpPr/>
          <p:nvPr/>
        </p:nvSpPr>
        <p:spPr>
          <a:xfrm>
            <a:off x="1566565" y="2993211"/>
            <a:ext cx="12939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👧 Vincy Wang</a:t>
            </a:r>
            <a:endParaRPr lang="en-US" dirty="0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1F66D5B2-4BEB-BA4B-B971-D31AB7C01B64}"/>
              </a:ext>
            </a:extLst>
          </p:cNvPr>
          <p:cNvSpPr/>
          <p:nvPr/>
        </p:nvSpPr>
        <p:spPr>
          <a:xfrm>
            <a:off x="1553128" y="3384342"/>
            <a:ext cx="22638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👧 Haitian Zhong</a:t>
            </a:r>
            <a:endParaRPr lang="en-US" dirty="0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648617F9-259C-8D43-8090-E787B349003B}"/>
              </a:ext>
            </a:extLst>
          </p:cNvPr>
          <p:cNvSpPr/>
          <p:nvPr/>
        </p:nvSpPr>
        <p:spPr>
          <a:xfrm>
            <a:off x="1599631" y="1728551"/>
            <a:ext cx="14366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Team Members</a:t>
            </a:r>
          </a:p>
        </p:txBody>
      </p:sp>
    </p:spTree>
    <p:extLst>
      <p:ext uri="{BB962C8B-B14F-4D97-AF65-F5344CB8AC3E}">
        <p14:creationId xmlns:p14="http://schemas.microsoft.com/office/powerpoint/2010/main" val="3076793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</a:t>
            </a:r>
            <a:br>
              <a:rPr lang="en" dirty="0"/>
            </a:br>
            <a:endParaRPr dirty="0"/>
          </a:p>
        </p:txBody>
      </p:sp>
      <p:sp>
        <p:nvSpPr>
          <p:cNvPr id="345" name="Google Shape;345;p13"/>
          <p:cNvSpPr txBox="1">
            <a:spLocks noGrp="1"/>
          </p:cNvSpPr>
          <p:nvPr>
            <p:ph type="body" idx="1"/>
          </p:nvPr>
        </p:nvSpPr>
        <p:spPr>
          <a:xfrm>
            <a:off x="457200" y="1919550"/>
            <a:ext cx="3045000" cy="21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71450" indent="-171450">
              <a:buClr>
                <a:schemeClr val="dk1"/>
              </a:buClr>
              <a:buSzPts val="1100"/>
            </a:pPr>
            <a:r>
              <a:rPr lang="en" sz="2400" b="1" dirty="0"/>
              <a:t>Easy access</a:t>
            </a: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" sz="2400" b="1" dirty="0"/>
              <a:t>Verification</a:t>
            </a: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" sz="2400" b="1" dirty="0"/>
              <a:t>Answering question from Data</a:t>
            </a:r>
            <a:endParaRPr sz="2400" dirty="0"/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348" name="Google Shape;348;p13"/>
          <p:cNvGrpSpPr/>
          <p:nvPr/>
        </p:nvGrpSpPr>
        <p:grpSpPr>
          <a:xfrm>
            <a:off x="6056647" y="380988"/>
            <a:ext cx="2706354" cy="1604434"/>
            <a:chOff x="6986665" y="3298709"/>
            <a:chExt cx="1817809" cy="1077669"/>
          </a:xfrm>
        </p:grpSpPr>
        <p:sp>
          <p:nvSpPr>
            <p:cNvPr id="349" name="Google Shape;349;p13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06422" y="2061967"/>
            <a:ext cx="4676700" cy="87966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Easy Access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Providing resources to access the data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861" name="Google Shape;861;p19"/>
          <p:cNvGrpSpPr/>
          <p:nvPr/>
        </p:nvGrpSpPr>
        <p:grpSpPr>
          <a:xfrm>
            <a:off x="6495404" y="1849734"/>
            <a:ext cx="2297431" cy="2787028"/>
            <a:chOff x="2533225" y="322726"/>
            <a:chExt cx="3925890" cy="4762523"/>
          </a:xfrm>
        </p:grpSpPr>
        <p:sp>
          <p:nvSpPr>
            <p:cNvPr id="862" name="Google Shape;862;p19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19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19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19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19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19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19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19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19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19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19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19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19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19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19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19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19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19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19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19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19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19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19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19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19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19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19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19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19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19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19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19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19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19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19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19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19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19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19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19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19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19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19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5" name="Google Shape;905;p19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906" name="Google Shape;906;p19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19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19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19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19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19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19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19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14" name="Google Shape;914;p19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19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19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19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19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19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19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19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19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19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19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19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19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19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19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19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19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19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19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19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19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19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19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19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19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19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19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19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19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5" name="Google Shape;965;p19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966" name="Google Shape;966;p19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967;p19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68;p19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9" name="Google Shape;969;p19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0" name="Google Shape;970;p19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19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19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19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19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19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19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19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19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19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19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19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82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19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19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86" name="Google Shape;986;p19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19"/>
            <p:cNvSpPr/>
            <p:nvPr/>
          </p:nvSpPr>
          <p:spPr>
            <a:xfrm>
              <a:off x="5866407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19"/>
            <p:cNvSpPr/>
            <p:nvPr/>
          </p:nvSpPr>
          <p:spPr>
            <a:xfrm>
              <a:off x="5848921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19"/>
            <p:cNvSpPr/>
            <p:nvPr/>
          </p:nvSpPr>
          <p:spPr>
            <a:xfrm>
              <a:off x="5914777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19"/>
            <p:cNvSpPr/>
            <p:nvPr/>
          </p:nvSpPr>
          <p:spPr>
            <a:xfrm>
              <a:off x="3825908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19"/>
            <p:cNvSpPr/>
            <p:nvPr/>
          </p:nvSpPr>
          <p:spPr>
            <a:xfrm>
              <a:off x="3808424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19"/>
            <p:cNvSpPr/>
            <p:nvPr/>
          </p:nvSpPr>
          <p:spPr>
            <a:xfrm>
              <a:off x="3864395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B87788-5FED-B642-A015-431DC878E8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27" r="14758"/>
          <a:stretch/>
        </p:blipFill>
        <p:spPr>
          <a:xfrm>
            <a:off x="395934" y="878413"/>
            <a:ext cx="3249195" cy="23815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2CDD70-56EA-7041-B497-50E60C2012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067" b="14276"/>
          <a:stretch/>
        </p:blipFill>
        <p:spPr>
          <a:xfrm>
            <a:off x="4131394" y="339411"/>
            <a:ext cx="1887786" cy="399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758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06422" y="2061967"/>
            <a:ext cx="4676700" cy="87966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Verification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Is the data right?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3732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728399" y="1098530"/>
            <a:ext cx="3867900" cy="251719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6000" dirty="0">
                <a:solidFill>
                  <a:schemeClr val="accent1"/>
                </a:solidFill>
              </a:rPr>
              <a:t>Regular expression is the key.</a:t>
            </a:r>
            <a:endParaRPr sz="6000" dirty="0">
              <a:solidFill>
                <a:schemeClr val="accent1"/>
              </a:solidFill>
            </a:endParaRPr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744" name="Google Shape;744;p18"/>
          <p:cNvGrpSpPr/>
          <p:nvPr/>
        </p:nvGrpSpPr>
        <p:grpSpPr>
          <a:xfrm>
            <a:off x="5038937" y="624256"/>
            <a:ext cx="3428994" cy="3803332"/>
            <a:chOff x="2152750" y="190500"/>
            <a:chExt cx="4293756" cy="4762499"/>
          </a:xfrm>
        </p:grpSpPr>
        <p:sp>
          <p:nvSpPr>
            <p:cNvPr id="745" name="Google Shape;745;p18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8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8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18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18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18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18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18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18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8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8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8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8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8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8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8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18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18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18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18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18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18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18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18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18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18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18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18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18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18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18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18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18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18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18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18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18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18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18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18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18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18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18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18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8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18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18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8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18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18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8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8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18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18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18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18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18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18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18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18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18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18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18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18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18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18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18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18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19" name="Google Shape;819;p18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820" name="Google Shape;820;p18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18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18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18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18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18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18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18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18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8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830" name="Google Shape;830;p1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1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1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1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1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35" name="Google Shape;835;p18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8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8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18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18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18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18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18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18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18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18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18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18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18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18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4183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06422" y="2061967"/>
            <a:ext cx="4676700" cy="87966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Data is the Answer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Mining the data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56348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57824D-1883-8647-8001-81B3C82AB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84" y="222828"/>
            <a:ext cx="5640900" cy="1082700"/>
          </a:xfrm>
        </p:spPr>
        <p:txBody>
          <a:bodyPr/>
          <a:lstStyle/>
          <a:p>
            <a:pPr algn="ctr"/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station</a:t>
            </a:r>
            <a:r>
              <a:rPr lang="zh-CN" altLang="en-US" dirty="0"/>
              <a:t> </a:t>
            </a:r>
            <a:r>
              <a:rPr lang="en-US" altLang="zh-CN" dirty="0"/>
              <a:t>location</a:t>
            </a:r>
            <a:endParaRPr lang="en-US" dirty="0"/>
          </a:p>
        </p:txBody>
      </p:sp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8F85C4C3-A29F-5348-9106-1A9E963A4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81731"/>
            <a:ext cx="6796048" cy="362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30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57824D-1883-8647-8001-81B3C82AB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84" y="222828"/>
            <a:ext cx="5640900" cy="1082700"/>
          </a:xfrm>
        </p:spPr>
        <p:txBody>
          <a:bodyPr/>
          <a:lstStyle/>
          <a:p>
            <a:r>
              <a:rPr lang="en-US" altLang="zh-CN" dirty="0"/>
              <a:t>Min&amp;</a:t>
            </a:r>
            <a:r>
              <a:rPr lang="zh-CN" altLang="en-US" dirty="0"/>
              <a:t> </a:t>
            </a:r>
            <a:r>
              <a:rPr lang="en-US" altLang="zh-CN" dirty="0"/>
              <a:t>max</a:t>
            </a:r>
            <a:r>
              <a:rPr lang="zh-CN" altLang="en-US" dirty="0"/>
              <a:t> </a:t>
            </a:r>
            <a:r>
              <a:rPr lang="en-US" altLang="zh-CN" dirty="0"/>
              <a:t>&amp;mean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5" name="Content Placeholder 13" descr="A close up of a map&#10;&#10;Description automatically generated">
            <a:extLst>
              <a:ext uri="{FF2B5EF4-FFF2-40B4-BE49-F238E27FC236}">
                <a16:creationId xmlns:a16="http://schemas.microsoft.com/office/drawing/2014/main" id="{0416B8D5-E7B6-0044-832F-7F77085A6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090" y="1208828"/>
            <a:ext cx="6429022" cy="34279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0112167"/>
      </p:ext>
    </p:extLst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120</Words>
  <Application>Microsoft Macintosh PowerPoint</Application>
  <PresentationFormat>On-screen Show (16:9)</PresentationFormat>
  <Paragraphs>43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Raleway SemiBold</vt:lpstr>
      <vt:lpstr>Barlow Light</vt:lpstr>
      <vt:lpstr>Calibri</vt:lpstr>
      <vt:lpstr>Arial</vt:lpstr>
      <vt:lpstr>Barlow</vt:lpstr>
      <vt:lpstr>Gaoler template</vt:lpstr>
      <vt:lpstr>Leveraging  Automatic Identification  System</vt:lpstr>
      <vt:lpstr>Challenges </vt:lpstr>
      <vt:lpstr>Easy Access</vt:lpstr>
      <vt:lpstr>PowerPoint Presentation</vt:lpstr>
      <vt:lpstr>Verification</vt:lpstr>
      <vt:lpstr>Regular expression is the key.</vt:lpstr>
      <vt:lpstr>Data is the Answer</vt:lpstr>
      <vt:lpstr>Mean station location</vt:lpstr>
      <vt:lpstr>Min&amp; max &amp;mean </vt:lpstr>
      <vt:lpstr>PowerPoint Presentation</vt:lpstr>
      <vt:lpstr>PowerPoint Presentation</vt:lpstr>
      <vt:lpstr>PowerPoint Presentation</vt:lpstr>
      <vt:lpstr>PowerPoint Presentation</vt:lpstr>
      <vt:lpstr>2018-05-02</vt:lpstr>
      <vt:lpstr>H=19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Leveraging  Automatic Identification  System</dc:title>
  <cp:lastModifiedBy>Shivam Singh</cp:lastModifiedBy>
  <cp:revision>8</cp:revision>
  <dcterms:modified xsi:type="dcterms:W3CDTF">2020-01-19T16:22:48Z</dcterms:modified>
</cp:coreProperties>
</file>